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66" r:id="rId4"/>
    <p:sldId id="257" r:id="rId5"/>
    <p:sldId id="258" r:id="rId6"/>
    <p:sldId id="259" r:id="rId7"/>
    <p:sldId id="263" r:id="rId8"/>
    <p:sldId id="264" r:id="rId9"/>
    <p:sldId id="267" r:id="rId10"/>
    <p:sldId id="268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98AF"/>
    <a:srgbClr val="A08FA7"/>
    <a:srgbClr val="C9BBA2"/>
    <a:srgbClr val="BAB881"/>
    <a:srgbClr val="B4B17C"/>
    <a:srgbClr val="DFE1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4"/>
    <p:restoredTop sz="95846"/>
  </p:normalViewPr>
  <p:slideViewPr>
    <p:cSldViewPr snapToGrid="0">
      <p:cViewPr varScale="1">
        <p:scale>
          <a:sx n="105" d="100"/>
          <a:sy n="105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916837-FC2E-81E7-CEDA-08203226D3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C1D899F-FAF3-E4C9-BC45-D1541B839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665BB35-1DF9-B279-264A-D5AF0CEC9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7B64C97-0E4D-267D-8E40-6CBBBBC7F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18C6BC-C2F6-5AC5-1C61-53D68909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79138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750C9E-10E8-83BF-40EA-82D8AD9C5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1AD8ED6-F6C4-5DA6-D31F-316745F06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EF71DE-597C-3E8A-0FAB-F76A5C9A3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19FE49-9320-CF34-E306-F6420DB39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3848D80-96DC-2FB4-0C60-04BB14617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80808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8DE9204-2839-103C-7317-AFE5BC1186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B984CBD-0F83-9CAD-D7FC-76F203D80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BA0B62-54CE-6B0B-96DF-AFBD159E4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60D2C6-6F92-F509-4BD9-27B79CF1F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603349-68F1-DDC6-ED51-846DCF317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81479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204DB9-F950-4D67-97F4-ED5E6428B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0E608E-49E5-1E94-8376-DE0482F11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B02BED-30FA-FE30-9168-8FECE2AE0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0E6525-84C5-6B78-6052-855FF91AC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503812-FCAB-563F-9A55-E980384B9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82552124-8329-B18B-3C0E-BFD8722AEA25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73518"/>
            <a:ext cx="10515600" cy="0"/>
          </a:xfrm>
          <a:prstGeom prst="line">
            <a:avLst/>
          </a:prstGeom>
          <a:ln w="38100">
            <a:solidFill>
              <a:srgbClr val="B4B17C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8257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7BAF60-E343-C00E-4460-93DD21CA2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7A73D4C-78F4-BD89-8636-07A4CD283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97EDCF-BDFD-85D3-6688-B01027434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93C122-D9D7-B5BC-3358-560DA88D8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CB33191-4E88-A8C4-5394-CA635CCCD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9370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D79652-7EAD-152C-9D94-B55DB7E1A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1C5678-BFA0-63E2-90BF-D437EB6A73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9E53AD2-7C49-AEDC-8F1F-5BB6B5ACDC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5E82C22-D23C-0234-0F19-0F2D9FDDF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14D4A60-AEB9-B1E8-4D64-CDA00B19E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06F81B-2273-C1E7-7A74-8549D40D1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40955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439D94-BDFB-8D03-FC4D-9704318B8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0CCCB16-2624-1959-F7A3-B248F9C99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0C98F6-6FFD-7E30-4DEE-3A35022AD0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D5783E4-694B-E2BB-6475-D953CE2DDF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4B340DE-F54F-12EA-5463-4A678FE9C5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754E85C-DEEB-547D-1F06-2A7F5FC4F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BB03512-4B75-1970-FD96-C88D24006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A1FE354-1954-00E5-CD9F-B710552B2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50905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677519-7C3F-6E25-8FBF-8DA5F7179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22DEAD2-795A-07DE-5634-A74FC70B7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D13027D-1F66-3005-4BBA-B4F98A9E5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54E50B3-20E7-9A30-1744-B981426C8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04657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3DAD60-A3B8-AE89-7EDB-4553F2E69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A2E9E84-0550-8C5B-7FEC-CB9765A9B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9E1944A-061B-CD0C-4999-AD7E5A9E6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05379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BB4A8F-1634-A642-ECB4-E93C97C89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A7D9AE-1521-0542-7C81-CDD34ACFB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F75A412-5039-D43E-1C64-C230C5707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A3B389-BFE9-033D-995C-A244E1FAA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D1AE0C2-DD2C-F246-6DA1-3DE86F2C3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F6D7F0F-F83C-8D8B-EC0E-52EBE4C0C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56137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26F922-9E50-ABDA-3E8F-2861218CB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F0E1574-218A-18EC-D326-EAEF486B9D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5CFBF8-A789-FADA-BE23-B5FAC9454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BD682F5-A9EE-086A-04B5-30DCD15C0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56407AE-D708-0066-85B3-61DCE2F2C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ABE5FA4-6D61-29C1-8C3F-B310C326E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59997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BBA2">
            <a:alpha val="2118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771395C-D55B-D80A-667A-BCD589997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C5BBC68-5F7C-C857-4BB1-E2E6F8E0B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ED1EE93-C0E6-324F-309B-AD7F3B7C63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174E7-546C-844C-8B59-55FD394FB8DD}" type="datetimeFigureOut">
              <a:rPr kumimoji="1" lang="zh-TW" altLang="en-US" smtClean="0"/>
              <a:t>2024/12/27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32B59A-AC4D-D445-1012-E63545DAE5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12CE6E-9061-3FFF-C24E-A3463D588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1A737-DACB-D04F-8DB2-04EB622706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38642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群組 71">
            <a:extLst>
              <a:ext uri="{FF2B5EF4-FFF2-40B4-BE49-F238E27FC236}">
                <a16:creationId xmlns:a16="http://schemas.microsoft.com/office/drawing/2014/main" id="{0E6496EE-FFA9-C5BF-4E9F-83FA26A11FB3}"/>
              </a:ext>
            </a:extLst>
          </p:cNvPr>
          <p:cNvGrpSpPr/>
          <p:nvPr/>
        </p:nvGrpSpPr>
        <p:grpSpPr>
          <a:xfrm>
            <a:off x="5779626" y="-461083"/>
            <a:ext cx="7582383" cy="7834153"/>
            <a:chOff x="5409235" y="-368483"/>
            <a:chExt cx="7582383" cy="7834153"/>
          </a:xfrm>
          <a:blipFill>
            <a:blip r:embed="rId2"/>
            <a:stretch>
              <a:fillRect/>
            </a:stretch>
          </a:blipFill>
        </p:grpSpPr>
        <p:sp>
          <p:nvSpPr>
            <p:cNvPr id="4" name="六邊形 3">
              <a:extLst>
                <a:ext uri="{FF2B5EF4-FFF2-40B4-BE49-F238E27FC236}">
                  <a16:creationId xmlns:a16="http://schemas.microsoft.com/office/drawing/2014/main" id="{626C3EFD-8E50-1D48-E48A-843499CAC46C}"/>
                </a:ext>
              </a:extLst>
            </p:cNvPr>
            <p:cNvSpPr/>
            <p:nvPr/>
          </p:nvSpPr>
          <p:spPr>
            <a:xfrm>
              <a:off x="7870785" y="300942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5" name="六邊形 4">
              <a:extLst>
                <a:ext uri="{FF2B5EF4-FFF2-40B4-BE49-F238E27FC236}">
                  <a16:creationId xmlns:a16="http://schemas.microsoft.com/office/drawing/2014/main" id="{685DC302-BFEA-AE0B-D265-99635EB13F91}"/>
                </a:ext>
              </a:extLst>
            </p:cNvPr>
            <p:cNvSpPr/>
            <p:nvPr/>
          </p:nvSpPr>
          <p:spPr>
            <a:xfrm>
              <a:off x="7870785" y="2917703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" name="六邊形 5">
              <a:extLst>
                <a:ext uri="{FF2B5EF4-FFF2-40B4-BE49-F238E27FC236}">
                  <a16:creationId xmlns:a16="http://schemas.microsoft.com/office/drawing/2014/main" id="{F2965E50-3693-6BC6-4F5D-F593086D9945}"/>
                </a:ext>
              </a:extLst>
            </p:cNvPr>
            <p:cNvSpPr/>
            <p:nvPr/>
          </p:nvSpPr>
          <p:spPr>
            <a:xfrm rot="10800000">
              <a:off x="7849565" y="1610287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9" name="六邊形 18">
              <a:extLst>
                <a:ext uri="{FF2B5EF4-FFF2-40B4-BE49-F238E27FC236}">
                  <a16:creationId xmlns:a16="http://schemas.microsoft.com/office/drawing/2014/main" id="{DD00BAD1-CD5E-3804-3106-91CE7A2FD75E}"/>
                </a:ext>
              </a:extLst>
            </p:cNvPr>
            <p:cNvSpPr/>
            <p:nvPr/>
          </p:nvSpPr>
          <p:spPr>
            <a:xfrm>
              <a:off x="7870785" y="4225119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0" name="六邊形 19">
              <a:extLst>
                <a:ext uri="{FF2B5EF4-FFF2-40B4-BE49-F238E27FC236}">
                  <a16:creationId xmlns:a16="http://schemas.microsoft.com/office/drawing/2014/main" id="{7EDCA27E-DDA8-94BD-274D-F1FE784C42BA}"/>
                </a:ext>
              </a:extLst>
            </p:cNvPr>
            <p:cNvSpPr/>
            <p:nvPr/>
          </p:nvSpPr>
          <p:spPr>
            <a:xfrm>
              <a:off x="7870785" y="5532535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1" name="六邊形 20">
              <a:extLst>
                <a:ext uri="{FF2B5EF4-FFF2-40B4-BE49-F238E27FC236}">
                  <a16:creationId xmlns:a16="http://schemas.microsoft.com/office/drawing/2014/main" id="{B78674A0-8287-BAEC-ADA5-C5766C16FDF6}"/>
                </a:ext>
              </a:extLst>
            </p:cNvPr>
            <p:cNvSpPr/>
            <p:nvPr/>
          </p:nvSpPr>
          <p:spPr>
            <a:xfrm>
              <a:off x="9122780" y="-306729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2" name="六邊形 21">
              <a:extLst>
                <a:ext uri="{FF2B5EF4-FFF2-40B4-BE49-F238E27FC236}">
                  <a16:creationId xmlns:a16="http://schemas.microsoft.com/office/drawing/2014/main" id="{B2F250B3-9652-72C9-47E9-D1652BE7719F}"/>
                </a:ext>
              </a:extLst>
            </p:cNvPr>
            <p:cNvSpPr/>
            <p:nvPr/>
          </p:nvSpPr>
          <p:spPr>
            <a:xfrm>
              <a:off x="9122780" y="2310032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3" name="六邊形 22">
              <a:extLst>
                <a:ext uri="{FF2B5EF4-FFF2-40B4-BE49-F238E27FC236}">
                  <a16:creationId xmlns:a16="http://schemas.microsoft.com/office/drawing/2014/main" id="{0ADA304B-E7AA-CF18-E4CA-520ECD2E90EE}"/>
                </a:ext>
              </a:extLst>
            </p:cNvPr>
            <p:cNvSpPr/>
            <p:nvPr/>
          </p:nvSpPr>
          <p:spPr>
            <a:xfrm rot="10800000">
              <a:off x="9101560" y="1002616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4" name="六邊形 23">
              <a:extLst>
                <a:ext uri="{FF2B5EF4-FFF2-40B4-BE49-F238E27FC236}">
                  <a16:creationId xmlns:a16="http://schemas.microsoft.com/office/drawing/2014/main" id="{7EB89F23-22E4-4130-8B72-7CDA964FE030}"/>
                </a:ext>
              </a:extLst>
            </p:cNvPr>
            <p:cNvSpPr/>
            <p:nvPr/>
          </p:nvSpPr>
          <p:spPr>
            <a:xfrm>
              <a:off x="9122780" y="3617448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5" name="六邊形 24">
              <a:extLst>
                <a:ext uri="{FF2B5EF4-FFF2-40B4-BE49-F238E27FC236}">
                  <a16:creationId xmlns:a16="http://schemas.microsoft.com/office/drawing/2014/main" id="{7D9815FE-F771-B881-3D4B-722B1D22E9FF}"/>
                </a:ext>
              </a:extLst>
            </p:cNvPr>
            <p:cNvSpPr/>
            <p:nvPr/>
          </p:nvSpPr>
          <p:spPr>
            <a:xfrm>
              <a:off x="9122780" y="4924864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6" name="六邊形 25">
              <a:extLst>
                <a:ext uri="{FF2B5EF4-FFF2-40B4-BE49-F238E27FC236}">
                  <a16:creationId xmlns:a16="http://schemas.microsoft.com/office/drawing/2014/main" id="{CBEBD3F3-D758-2A16-F288-3DA8414BB5DD}"/>
                </a:ext>
              </a:extLst>
            </p:cNvPr>
            <p:cNvSpPr/>
            <p:nvPr/>
          </p:nvSpPr>
          <p:spPr>
            <a:xfrm>
              <a:off x="10395995" y="394946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7" name="六邊形 26">
              <a:extLst>
                <a:ext uri="{FF2B5EF4-FFF2-40B4-BE49-F238E27FC236}">
                  <a16:creationId xmlns:a16="http://schemas.microsoft.com/office/drawing/2014/main" id="{E6D3A236-BD2C-AB79-576E-0930FC106AAD}"/>
                </a:ext>
              </a:extLst>
            </p:cNvPr>
            <p:cNvSpPr/>
            <p:nvPr/>
          </p:nvSpPr>
          <p:spPr>
            <a:xfrm>
              <a:off x="10395995" y="3011707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8" name="六邊形 27">
              <a:extLst>
                <a:ext uri="{FF2B5EF4-FFF2-40B4-BE49-F238E27FC236}">
                  <a16:creationId xmlns:a16="http://schemas.microsoft.com/office/drawing/2014/main" id="{5945276A-FA69-F822-4B64-8D3DBE2D9146}"/>
                </a:ext>
              </a:extLst>
            </p:cNvPr>
            <p:cNvSpPr/>
            <p:nvPr/>
          </p:nvSpPr>
          <p:spPr>
            <a:xfrm rot="10800000">
              <a:off x="10374775" y="1704291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9" name="六邊形 28">
              <a:extLst>
                <a:ext uri="{FF2B5EF4-FFF2-40B4-BE49-F238E27FC236}">
                  <a16:creationId xmlns:a16="http://schemas.microsoft.com/office/drawing/2014/main" id="{134E6331-1685-0D34-FD77-B0610637737E}"/>
                </a:ext>
              </a:extLst>
            </p:cNvPr>
            <p:cNvSpPr/>
            <p:nvPr/>
          </p:nvSpPr>
          <p:spPr>
            <a:xfrm>
              <a:off x="10395995" y="4319123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30" name="六邊形 29">
              <a:extLst>
                <a:ext uri="{FF2B5EF4-FFF2-40B4-BE49-F238E27FC236}">
                  <a16:creationId xmlns:a16="http://schemas.microsoft.com/office/drawing/2014/main" id="{364A950E-D757-EF4F-EFC3-E08A69B3E13E}"/>
                </a:ext>
              </a:extLst>
            </p:cNvPr>
            <p:cNvSpPr/>
            <p:nvPr/>
          </p:nvSpPr>
          <p:spPr>
            <a:xfrm>
              <a:off x="10395995" y="5626539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31" name="六邊形 30">
              <a:extLst>
                <a:ext uri="{FF2B5EF4-FFF2-40B4-BE49-F238E27FC236}">
                  <a16:creationId xmlns:a16="http://schemas.microsoft.com/office/drawing/2014/main" id="{C956E5B6-0288-D75D-1DB0-3D4190D2041A}"/>
                </a:ext>
              </a:extLst>
            </p:cNvPr>
            <p:cNvSpPr/>
            <p:nvPr/>
          </p:nvSpPr>
          <p:spPr>
            <a:xfrm>
              <a:off x="11605550" y="-306729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32" name="六邊形 31">
              <a:extLst>
                <a:ext uri="{FF2B5EF4-FFF2-40B4-BE49-F238E27FC236}">
                  <a16:creationId xmlns:a16="http://schemas.microsoft.com/office/drawing/2014/main" id="{6E82DFB5-E2B0-4C8C-0A13-4265054D4F8A}"/>
                </a:ext>
              </a:extLst>
            </p:cNvPr>
            <p:cNvSpPr/>
            <p:nvPr/>
          </p:nvSpPr>
          <p:spPr>
            <a:xfrm>
              <a:off x="11605550" y="2310032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33" name="六邊形 32">
              <a:extLst>
                <a:ext uri="{FF2B5EF4-FFF2-40B4-BE49-F238E27FC236}">
                  <a16:creationId xmlns:a16="http://schemas.microsoft.com/office/drawing/2014/main" id="{FA477793-AA19-2141-CAB2-4B92D4A860C9}"/>
                </a:ext>
              </a:extLst>
            </p:cNvPr>
            <p:cNvSpPr/>
            <p:nvPr/>
          </p:nvSpPr>
          <p:spPr>
            <a:xfrm rot="10800000">
              <a:off x="11584330" y="1002616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34" name="六邊形 33">
              <a:extLst>
                <a:ext uri="{FF2B5EF4-FFF2-40B4-BE49-F238E27FC236}">
                  <a16:creationId xmlns:a16="http://schemas.microsoft.com/office/drawing/2014/main" id="{56B8E2AB-0E4F-4496-A16B-2E4C38152FC2}"/>
                </a:ext>
              </a:extLst>
            </p:cNvPr>
            <p:cNvSpPr/>
            <p:nvPr/>
          </p:nvSpPr>
          <p:spPr>
            <a:xfrm>
              <a:off x="11605550" y="3617448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35" name="六邊形 34">
              <a:extLst>
                <a:ext uri="{FF2B5EF4-FFF2-40B4-BE49-F238E27FC236}">
                  <a16:creationId xmlns:a16="http://schemas.microsoft.com/office/drawing/2014/main" id="{20BAE4D5-A12D-8F45-F015-E79369796AEE}"/>
                </a:ext>
              </a:extLst>
            </p:cNvPr>
            <p:cNvSpPr/>
            <p:nvPr/>
          </p:nvSpPr>
          <p:spPr>
            <a:xfrm>
              <a:off x="11605550" y="4924864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36" name="六邊形 35">
              <a:extLst>
                <a:ext uri="{FF2B5EF4-FFF2-40B4-BE49-F238E27FC236}">
                  <a16:creationId xmlns:a16="http://schemas.microsoft.com/office/drawing/2014/main" id="{1FDA88FC-8956-5120-CD13-9AA8687F291C}"/>
                </a:ext>
              </a:extLst>
            </p:cNvPr>
            <p:cNvSpPr/>
            <p:nvPr/>
          </p:nvSpPr>
          <p:spPr>
            <a:xfrm>
              <a:off x="9158469" y="6232280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37" name="六邊形 36">
              <a:extLst>
                <a:ext uri="{FF2B5EF4-FFF2-40B4-BE49-F238E27FC236}">
                  <a16:creationId xmlns:a16="http://schemas.microsoft.com/office/drawing/2014/main" id="{DAAAD463-78EA-AB3A-CB5A-6BE58D4FC211}"/>
                </a:ext>
              </a:extLst>
            </p:cNvPr>
            <p:cNvSpPr/>
            <p:nvPr/>
          </p:nvSpPr>
          <p:spPr>
            <a:xfrm>
              <a:off x="11625806" y="6250329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7" name="六邊形 46">
              <a:extLst>
                <a:ext uri="{FF2B5EF4-FFF2-40B4-BE49-F238E27FC236}">
                  <a16:creationId xmlns:a16="http://schemas.microsoft.com/office/drawing/2014/main" id="{83D3763B-9281-3644-4FFF-E96E133C6915}"/>
                </a:ext>
              </a:extLst>
            </p:cNvPr>
            <p:cNvSpPr/>
            <p:nvPr/>
          </p:nvSpPr>
          <p:spPr>
            <a:xfrm>
              <a:off x="6661230" y="6170526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2" name="六邊形 61">
              <a:extLst>
                <a:ext uri="{FF2B5EF4-FFF2-40B4-BE49-F238E27FC236}">
                  <a16:creationId xmlns:a16="http://schemas.microsoft.com/office/drawing/2014/main" id="{B2A5B0B9-B8EB-D687-B778-73D49866C34B}"/>
                </a:ext>
              </a:extLst>
            </p:cNvPr>
            <p:cNvSpPr/>
            <p:nvPr/>
          </p:nvSpPr>
          <p:spPr>
            <a:xfrm>
              <a:off x="6634223" y="-368483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3" name="六邊形 62">
              <a:extLst>
                <a:ext uri="{FF2B5EF4-FFF2-40B4-BE49-F238E27FC236}">
                  <a16:creationId xmlns:a16="http://schemas.microsoft.com/office/drawing/2014/main" id="{0987FFA2-7D70-FA93-22EB-679FF693B249}"/>
                </a:ext>
              </a:extLst>
            </p:cNvPr>
            <p:cNvSpPr/>
            <p:nvPr/>
          </p:nvSpPr>
          <p:spPr>
            <a:xfrm>
              <a:off x="6634223" y="2248278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4" name="六邊形 63">
              <a:extLst>
                <a:ext uri="{FF2B5EF4-FFF2-40B4-BE49-F238E27FC236}">
                  <a16:creationId xmlns:a16="http://schemas.microsoft.com/office/drawing/2014/main" id="{05FBEA58-7ABF-027E-C7C0-A458ACB761D3}"/>
                </a:ext>
              </a:extLst>
            </p:cNvPr>
            <p:cNvSpPr/>
            <p:nvPr/>
          </p:nvSpPr>
          <p:spPr>
            <a:xfrm rot="10800000">
              <a:off x="6613003" y="940862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5" name="六邊形 64">
              <a:extLst>
                <a:ext uri="{FF2B5EF4-FFF2-40B4-BE49-F238E27FC236}">
                  <a16:creationId xmlns:a16="http://schemas.microsoft.com/office/drawing/2014/main" id="{36A68420-5EC7-4C07-FED8-70B554F6276E}"/>
                </a:ext>
              </a:extLst>
            </p:cNvPr>
            <p:cNvSpPr/>
            <p:nvPr/>
          </p:nvSpPr>
          <p:spPr>
            <a:xfrm>
              <a:off x="6634223" y="3555694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6" name="六邊形 65">
              <a:extLst>
                <a:ext uri="{FF2B5EF4-FFF2-40B4-BE49-F238E27FC236}">
                  <a16:creationId xmlns:a16="http://schemas.microsoft.com/office/drawing/2014/main" id="{28DD4135-B275-E40A-9BF4-FBD34C45B995}"/>
                </a:ext>
              </a:extLst>
            </p:cNvPr>
            <p:cNvSpPr/>
            <p:nvPr/>
          </p:nvSpPr>
          <p:spPr>
            <a:xfrm>
              <a:off x="6634223" y="4863110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7" name="六邊形 66">
              <a:extLst>
                <a:ext uri="{FF2B5EF4-FFF2-40B4-BE49-F238E27FC236}">
                  <a16:creationId xmlns:a16="http://schemas.microsoft.com/office/drawing/2014/main" id="{BA188136-2044-E756-6B16-A92EFA6080DE}"/>
                </a:ext>
              </a:extLst>
            </p:cNvPr>
            <p:cNvSpPr/>
            <p:nvPr/>
          </p:nvSpPr>
          <p:spPr>
            <a:xfrm>
              <a:off x="5430455" y="239187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8" name="六邊形 67">
              <a:extLst>
                <a:ext uri="{FF2B5EF4-FFF2-40B4-BE49-F238E27FC236}">
                  <a16:creationId xmlns:a16="http://schemas.microsoft.com/office/drawing/2014/main" id="{F9DEBE78-4ADB-7FD6-0B34-F801A77ADA92}"/>
                </a:ext>
              </a:extLst>
            </p:cNvPr>
            <p:cNvSpPr/>
            <p:nvPr/>
          </p:nvSpPr>
          <p:spPr>
            <a:xfrm>
              <a:off x="5430455" y="2855948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9" name="六邊形 68">
              <a:extLst>
                <a:ext uri="{FF2B5EF4-FFF2-40B4-BE49-F238E27FC236}">
                  <a16:creationId xmlns:a16="http://schemas.microsoft.com/office/drawing/2014/main" id="{C7C0EF07-18D3-1108-3C76-33C146736F3A}"/>
                </a:ext>
              </a:extLst>
            </p:cNvPr>
            <p:cNvSpPr/>
            <p:nvPr/>
          </p:nvSpPr>
          <p:spPr>
            <a:xfrm rot="10800000">
              <a:off x="5409235" y="1548532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70" name="六邊形 69">
              <a:extLst>
                <a:ext uri="{FF2B5EF4-FFF2-40B4-BE49-F238E27FC236}">
                  <a16:creationId xmlns:a16="http://schemas.microsoft.com/office/drawing/2014/main" id="{1AAF7993-DB5D-C056-DF28-8193611B8C77}"/>
                </a:ext>
              </a:extLst>
            </p:cNvPr>
            <p:cNvSpPr/>
            <p:nvPr/>
          </p:nvSpPr>
          <p:spPr>
            <a:xfrm>
              <a:off x="5430455" y="4163364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71" name="六邊形 70">
              <a:extLst>
                <a:ext uri="{FF2B5EF4-FFF2-40B4-BE49-F238E27FC236}">
                  <a16:creationId xmlns:a16="http://schemas.microsoft.com/office/drawing/2014/main" id="{9C55F2F4-4531-1990-537A-DCEE6C3C373C}"/>
                </a:ext>
              </a:extLst>
            </p:cNvPr>
            <p:cNvSpPr/>
            <p:nvPr/>
          </p:nvSpPr>
          <p:spPr>
            <a:xfrm>
              <a:off x="5430455" y="5470780"/>
              <a:ext cx="1365812" cy="1215341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417FA42D-E833-B7A7-292D-82F9F51C288F}"/>
              </a:ext>
            </a:extLst>
          </p:cNvPr>
          <p:cNvSpPr txBox="1"/>
          <p:nvPr/>
        </p:nvSpPr>
        <p:spPr>
          <a:xfrm>
            <a:off x="232778" y="2733028"/>
            <a:ext cx="5791970" cy="1651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600" dirty="0">
                <a:latin typeface="Zapfino" panose="03030300040707070C03" pitchFamily="66" charset="0"/>
              </a:rPr>
              <a:t>G</a:t>
            </a:r>
            <a:r>
              <a:rPr kumimoji="1" lang="zh-TW" altLang="en-US" sz="3600" dirty="0">
                <a:latin typeface="Zapfino" panose="03030300040707070C03" pitchFamily="66" charset="0"/>
              </a:rPr>
              <a:t>電商</a:t>
            </a:r>
            <a:r>
              <a:rPr kumimoji="1" lang="en-US" altLang="zh-TW" sz="3600" dirty="0">
                <a:latin typeface="Zapfino" panose="03030300040707070C03" pitchFamily="66" charset="0"/>
              </a:rPr>
              <a:t> 2022</a:t>
            </a:r>
            <a:r>
              <a:rPr kumimoji="1" lang="zh-TW" altLang="en-US" sz="3600" dirty="0">
                <a:latin typeface="Zapfino" panose="03030300040707070C03" pitchFamily="66" charset="0"/>
              </a:rPr>
              <a:t>營收分析</a:t>
            </a:r>
          </a:p>
        </p:txBody>
      </p:sp>
    </p:spTree>
    <p:extLst>
      <p:ext uri="{BB962C8B-B14F-4D97-AF65-F5344CB8AC3E}">
        <p14:creationId xmlns:p14="http://schemas.microsoft.com/office/powerpoint/2010/main" val="3390328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0CCE6C-7982-B1F9-AD0A-C1748A1F1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待確認事項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FC25D-151F-D3F1-BCB6-F6DD2F566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以提升營收為目標方向是否正確？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直播時長以三小時為界線，是否需要調整？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有無各顧客（會員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ID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）或每期商品資料，以利做進一步的分析？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14577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3CB2FC-0B22-AB9C-0FCA-3E62006F1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專案成員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4FE9540D-5F33-9B25-E1B0-4439CD0689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094" t="29608" r="34417" b="48262"/>
          <a:stretch/>
        </p:blipFill>
        <p:spPr>
          <a:xfrm>
            <a:off x="1122743" y="2615880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F6ECABEB-1390-07CD-EF8F-2FAFC1AA10FE}"/>
              </a:ext>
            </a:extLst>
          </p:cNvPr>
          <p:cNvSpPr txBox="1"/>
          <p:nvPr/>
        </p:nvSpPr>
        <p:spPr>
          <a:xfrm>
            <a:off x="3287211" y="3114781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鄭典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台大資料分析與決策社</a:t>
            </a:r>
          </a:p>
        </p:txBody>
      </p:sp>
    </p:spTree>
    <p:extLst>
      <p:ext uri="{BB962C8B-B14F-4D97-AF65-F5344CB8AC3E}">
        <p14:creationId xmlns:p14="http://schemas.microsoft.com/office/powerpoint/2010/main" val="33079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4039ED-B88D-15D9-1FA0-3343EC97D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名詞定義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42688B-95F5-0F64-BEBA-439E1486A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上架直接買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：訂單下單時間介於上架及直播之間。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Blip>
                <a:blip r:embed="rId2"/>
              </a:buBlip>
            </a:pP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直播買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：訂單下單時間介於每月直播時間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+3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小時內。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Blip>
                <a:blip r:embed="rId2"/>
              </a:buBlip>
            </a:pP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活動買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：訂單下單時間於活動時間且非上述兩者。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Blip>
                <a:blip r:embed="rId2"/>
              </a:buBlip>
            </a:pP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其他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：非活動時間下單之訂單。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Blip>
                <a:blip r:embed="rId2"/>
              </a:buBlip>
            </a:pP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未達標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訂單：訂單金額小於</a:t>
            </a:r>
            <a:r>
              <a:rPr kumimoji="1" lang="en-US" altLang="zh-TW" sz="2000" dirty="0">
                <a:highlight>
                  <a:srgbClr val="0000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1500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元。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Blip>
                <a:blip r:embed="rId2"/>
              </a:buBlip>
            </a:pP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免運費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訂單：訂單金額介於</a:t>
            </a:r>
            <a:r>
              <a:rPr kumimoji="1" lang="en-US" altLang="zh-TW" sz="2000" dirty="0">
                <a:highlight>
                  <a:srgbClr val="0000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1500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kumimoji="1" lang="en-US" altLang="zh-TW" sz="2000" dirty="0">
                <a:highlight>
                  <a:srgbClr val="0000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2000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元。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Blip>
                <a:blip r:embed="rId2"/>
              </a:buBlip>
            </a:pP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門檻一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訂單：訂單金額介於當月最低送禮門檻及第二送禮門檻。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Blip>
                <a:blip r:embed="rId2"/>
              </a:buBlip>
            </a:pP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門檻二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訂單：訂單金額介於當月第二送禮門檻及第三送禮門檻。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Blip>
                <a:blip r:embed="rId2"/>
              </a:buBlip>
            </a:pP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門檻三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訂單：訂單金額高於當月第三送禮門檻。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kumimoji="1" lang="zh-TW" altLang="en-US" dirty="0"/>
          </a:p>
          <a:p>
            <a:pPr marL="0" indent="0"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30350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85B792-3DA4-98B4-9B45-1BD23429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依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24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小時分組，購物時間集中在晚上</a:t>
            </a:r>
            <a:r>
              <a:rPr kumimoji="1" lang="en-US" altLang="zh-TW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點至半夜</a:t>
            </a:r>
            <a:r>
              <a:rPr kumimoji="1" lang="en-US" altLang="zh-TW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，平均占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2022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年訂單數及總金額的</a:t>
            </a:r>
            <a:r>
              <a:rPr kumimoji="1" lang="en-US" altLang="zh-TW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40%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，各時段花費平均金額並無明顯差異</a:t>
            </a:r>
          </a:p>
        </p:txBody>
      </p:sp>
      <p:pic>
        <p:nvPicPr>
          <p:cNvPr id="8" name="螢幕錄製 2023-09-21 下午8.02.15">
            <a:hlinkClick r:id="" action="ppaction://media"/>
            <a:extLst>
              <a:ext uri="{FF2B5EF4-FFF2-40B4-BE49-F238E27FC236}">
                <a16:creationId xmlns:a16="http://schemas.microsoft.com/office/drawing/2014/main" id="{98682A07-C249-839F-8692-EAD6229EA9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6222357" cy="4525645"/>
          </a:xfrm>
          <a:prstGeom prst="rect">
            <a:avLst/>
          </a:prstGeom>
        </p:spPr>
      </p:pic>
      <p:sp>
        <p:nvSpPr>
          <p:cNvPr id="3" name="三角形 2">
            <a:extLst>
              <a:ext uri="{FF2B5EF4-FFF2-40B4-BE49-F238E27FC236}">
                <a16:creationId xmlns:a16="http://schemas.microsoft.com/office/drawing/2014/main" id="{58203C2F-44FE-90DF-F97D-BE454CD067B6}"/>
              </a:ext>
            </a:extLst>
          </p:cNvPr>
          <p:cNvSpPr/>
          <p:nvPr/>
        </p:nvSpPr>
        <p:spPr>
          <a:xfrm rot="5400000">
            <a:off x="6492935" y="3502097"/>
            <a:ext cx="2407531" cy="902825"/>
          </a:xfrm>
          <a:prstGeom prst="triangle">
            <a:avLst/>
          </a:prstGeom>
          <a:solidFill>
            <a:srgbClr val="DFE1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圓角矩形 3">
            <a:extLst>
              <a:ext uri="{FF2B5EF4-FFF2-40B4-BE49-F238E27FC236}">
                <a16:creationId xmlns:a16="http://schemas.microsoft.com/office/drawing/2014/main" id="{73BD5E63-DA59-F958-B323-F21B7CEAC827}"/>
              </a:ext>
            </a:extLst>
          </p:cNvPr>
          <p:cNvSpPr/>
          <p:nvPr/>
        </p:nvSpPr>
        <p:spPr>
          <a:xfrm>
            <a:off x="8310616" y="3013655"/>
            <a:ext cx="3206187" cy="1841679"/>
          </a:xfrm>
          <a:prstGeom prst="roundRect">
            <a:avLst/>
          </a:prstGeom>
          <a:noFill/>
          <a:ln w="28575">
            <a:solidFill>
              <a:srgbClr val="BAB8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201007E-72EA-C706-0773-192A42F282D6}"/>
              </a:ext>
            </a:extLst>
          </p:cNvPr>
          <p:cNvSpPr txBox="1"/>
          <p:nvPr/>
        </p:nvSpPr>
        <p:spPr>
          <a:xfrm>
            <a:off x="7060557" y="210156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B320CC0-9C85-927C-0A47-392AD62A582F}"/>
              </a:ext>
            </a:extLst>
          </p:cNvPr>
          <p:cNvSpPr txBox="1"/>
          <p:nvPr/>
        </p:nvSpPr>
        <p:spPr>
          <a:xfrm>
            <a:off x="8518968" y="3214845"/>
            <a:ext cx="28348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顧客有明顯的購物時間偏好，中午附近及晚上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點過後會有購物潮，且以晚上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11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點為高峰，其中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(11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會受到收單影響。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3C7D680-A91F-6E21-B956-B3ED8F0696B4}"/>
              </a:ext>
            </a:extLst>
          </p:cNvPr>
          <p:cNvSpPr txBox="1"/>
          <p:nvPr/>
        </p:nvSpPr>
        <p:spPr>
          <a:xfrm>
            <a:off x="1701479" y="177172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B98C8C0-DE76-2E0A-7C50-470F30135461}"/>
              </a:ext>
            </a:extLst>
          </p:cNvPr>
          <p:cNvSpPr txBox="1"/>
          <p:nvPr/>
        </p:nvSpPr>
        <p:spPr>
          <a:xfrm>
            <a:off x="6044927" y="62163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這是影片</a:t>
            </a:r>
          </a:p>
        </p:txBody>
      </p:sp>
    </p:spTree>
    <p:extLst>
      <p:ext uri="{BB962C8B-B14F-4D97-AF65-F5344CB8AC3E}">
        <p14:creationId xmlns:p14="http://schemas.microsoft.com/office/powerpoint/2010/main" val="1298895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9A5465-289F-DD6F-14EF-D5E1A4A29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依購物時間分組，且不同訂單類型的平均金額有顯著差異，以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直播中下單</a:t>
            </a:r>
            <a:r>
              <a:rPr kumimoji="1" lang="en-US" altLang="zh-TW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1354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元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為最高，其次為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活動下單</a:t>
            </a:r>
            <a:r>
              <a:rPr kumimoji="1" lang="en-US" altLang="zh-TW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1202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元</a:t>
            </a:r>
            <a:endParaRPr kumimoji="1" lang="zh-TW" altLang="en-US" sz="2400" dirty="0">
              <a:solidFill>
                <a:srgbClr val="AB98A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7" name="螢幕錄製 2023-09-21 下午8.03.49">
            <a:hlinkClick r:id="" action="ppaction://media"/>
            <a:extLst>
              <a:ext uri="{FF2B5EF4-FFF2-40B4-BE49-F238E27FC236}">
                <a16:creationId xmlns:a16="http://schemas.microsoft.com/office/drawing/2014/main" id="{4C3F6A57-E6C6-0DAC-744A-DC91BC9944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9775" y="1690688"/>
            <a:ext cx="6372828" cy="4690530"/>
          </a:xfrm>
          <a:prstGeom prst="rect">
            <a:avLst/>
          </a:prstGeom>
        </p:spPr>
      </p:pic>
      <p:sp>
        <p:nvSpPr>
          <p:cNvPr id="3" name="三角形 2">
            <a:extLst>
              <a:ext uri="{FF2B5EF4-FFF2-40B4-BE49-F238E27FC236}">
                <a16:creationId xmlns:a16="http://schemas.microsoft.com/office/drawing/2014/main" id="{40BA0F26-AB65-F867-5840-31E2505A453D}"/>
              </a:ext>
            </a:extLst>
          </p:cNvPr>
          <p:cNvSpPr/>
          <p:nvPr/>
        </p:nvSpPr>
        <p:spPr>
          <a:xfrm rot="5400000">
            <a:off x="6667016" y="3652509"/>
            <a:ext cx="2407531" cy="902825"/>
          </a:xfrm>
          <a:prstGeom prst="triangle">
            <a:avLst/>
          </a:prstGeom>
          <a:solidFill>
            <a:srgbClr val="DFE1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圓角矩形 3">
            <a:extLst>
              <a:ext uri="{FF2B5EF4-FFF2-40B4-BE49-F238E27FC236}">
                <a16:creationId xmlns:a16="http://schemas.microsoft.com/office/drawing/2014/main" id="{B7683257-0F4D-1B98-EB8D-4D54722D5E9C}"/>
              </a:ext>
            </a:extLst>
          </p:cNvPr>
          <p:cNvSpPr/>
          <p:nvPr/>
        </p:nvSpPr>
        <p:spPr>
          <a:xfrm>
            <a:off x="8518960" y="3429000"/>
            <a:ext cx="3359781" cy="1325563"/>
          </a:xfrm>
          <a:prstGeom prst="roundRect">
            <a:avLst/>
          </a:prstGeom>
          <a:noFill/>
          <a:ln w="28575">
            <a:solidFill>
              <a:srgbClr val="BAB8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F33CEF2-454C-4573-B2AF-FD3DB1BD5FD6}"/>
              </a:ext>
            </a:extLst>
          </p:cNvPr>
          <p:cNvSpPr txBox="1"/>
          <p:nvPr/>
        </p:nvSpPr>
        <p:spPr>
          <a:xfrm>
            <a:off x="7245752" y="20602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8EF1A88-CE76-760B-AE3B-29CF91CC7E70}"/>
              </a:ext>
            </a:extLst>
          </p:cNvPr>
          <p:cNvSpPr/>
          <p:nvPr/>
        </p:nvSpPr>
        <p:spPr>
          <a:xfrm>
            <a:off x="740780" y="3264061"/>
            <a:ext cx="6504972" cy="19379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7CEE4D9-AEE0-9DC2-EAD9-CDD62AB9598F}"/>
              </a:ext>
            </a:extLst>
          </p:cNvPr>
          <p:cNvSpPr txBox="1"/>
          <p:nvPr/>
        </p:nvSpPr>
        <p:spPr>
          <a:xfrm>
            <a:off x="8775164" y="3698906"/>
            <a:ext cx="2847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在直播中下單的訂單平均金額明顯高於其他訂單。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2E0C4D9-3299-39F5-7765-850F042E4351}"/>
              </a:ext>
            </a:extLst>
          </p:cNvPr>
          <p:cNvSpPr txBox="1"/>
          <p:nvPr/>
        </p:nvSpPr>
        <p:spPr>
          <a:xfrm>
            <a:off x="1701479" y="177172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77B0F28-9DC3-176F-175A-C3A0A3B2E8E9}"/>
              </a:ext>
            </a:extLst>
          </p:cNvPr>
          <p:cNvSpPr txBox="1"/>
          <p:nvPr/>
        </p:nvSpPr>
        <p:spPr>
          <a:xfrm>
            <a:off x="4960445" y="6420945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這是影片，點擊觀看</a:t>
            </a:r>
          </a:p>
        </p:txBody>
      </p:sp>
    </p:spTree>
    <p:extLst>
      <p:ext uri="{BB962C8B-B14F-4D97-AF65-F5344CB8AC3E}">
        <p14:creationId xmlns:p14="http://schemas.microsoft.com/office/powerpoint/2010/main" val="1231330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E7AC64-5964-98E0-7EAE-9BC54592C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以訂單數來說，未達標訂單占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73%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，免運費占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17%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，門檻一占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；若以訂單貢獻金額來看，未達標訂單占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48%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，免運費占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27%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，門檻一占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20%</a:t>
            </a:r>
            <a:endParaRPr kumimoji="1" lang="zh-TW" altLang="en-US" sz="2400" dirty="0">
              <a:solidFill>
                <a:srgbClr val="AB98AF"/>
              </a:solidFill>
              <a:highlight>
                <a:srgbClr val="AB98AF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0D6D7BC3-CB0D-B0B3-EE61-041386FA23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9553163"/>
              </p:ext>
            </p:extLst>
          </p:nvPr>
        </p:nvGraphicFramePr>
        <p:xfrm>
          <a:off x="808299" y="2571347"/>
          <a:ext cx="5465180" cy="304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7354">
                  <a:extLst>
                    <a:ext uri="{9D8B030D-6E8A-4147-A177-3AD203B41FA5}">
                      <a16:colId xmlns:a16="http://schemas.microsoft.com/office/drawing/2014/main" val="1611204816"/>
                    </a:ext>
                  </a:extLst>
                </a:gridCol>
                <a:gridCol w="2038913">
                  <a:extLst>
                    <a:ext uri="{9D8B030D-6E8A-4147-A177-3AD203B41FA5}">
                      <a16:colId xmlns:a16="http://schemas.microsoft.com/office/drawing/2014/main" val="3526117324"/>
                    </a:ext>
                  </a:extLst>
                </a:gridCol>
                <a:gridCol w="2038913">
                  <a:extLst>
                    <a:ext uri="{9D8B030D-6E8A-4147-A177-3AD203B41FA5}">
                      <a16:colId xmlns:a16="http://schemas.microsoft.com/office/drawing/2014/main" val="3707531491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tx1"/>
                        </a:solidFill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訂單數 </a:t>
                      </a:r>
                      <a:r>
                        <a:rPr lang="en-US" altLang="zh-TW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/</a:t>
                      </a:r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佔比</a:t>
                      </a:r>
                    </a:p>
                  </a:txBody>
                  <a:tcPr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總金額</a:t>
                      </a:r>
                      <a:r>
                        <a:rPr lang="en-US" altLang="zh-TW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/</a:t>
                      </a:r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佔比</a:t>
                      </a:r>
                    </a:p>
                  </a:txBody>
                  <a:tcPr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977321"/>
                  </a:ext>
                </a:extLst>
              </a:tr>
              <a:tr h="522000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未達標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6,630 </a:t>
                      </a:r>
                      <a:b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72.78%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fontAlgn="t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5,045,446</a:t>
                      </a:r>
                      <a:b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48.36%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086916"/>
                  </a:ext>
                </a:extLst>
              </a:tr>
              <a:tr h="5220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免運費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1,540 </a:t>
                      </a:r>
                      <a:b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16.90%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fontAlgn="t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2,789,881</a:t>
                      </a:r>
                    </a:p>
                    <a:p>
                      <a:pPr marL="0" algn="ctr" fontAlgn="t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26.74%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7093161"/>
                  </a:ext>
                </a:extLst>
              </a:tr>
              <a:tr h="5220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門檻一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810</a:t>
                      </a:r>
                    </a:p>
                    <a:p>
                      <a:pPr algn="ctr" fontAlgn="b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8.89%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fontAlgn="b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2,020,613</a:t>
                      </a:r>
                      <a:b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19.37%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908514"/>
                  </a:ext>
                </a:extLst>
              </a:tr>
              <a:tr h="5220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門檻二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115</a:t>
                      </a:r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</a:t>
                      </a:r>
                    </a:p>
                    <a:p>
                      <a:pPr algn="ctr" fontAlgn="t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1.26%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fontAlgn="t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491,066</a:t>
                      </a:r>
                      <a:b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4.71%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502067"/>
                  </a:ext>
                </a:extLst>
              </a:tr>
              <a:tr h="5220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門檻三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15</a:t>
                      </a:r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0.16%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fontAlgn="b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86,206</a:t>
                      </a:r>
                      <a:b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0.83%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2725501"/>
                  </a:ext>
                </a:extLst>
              </a:tr>
            </a:tbl>
          </a:graphicData>
        </a:graphic>
      </p:graphicFrame>
      <p:sp>
        <p:nvSpPr>
          <p:cNvPr id="10" name="三角形 9">
            <a:extLst>
              <a:ext uri="{FF2B5EF4-FFF2-40B4-BE49-F238E27FC236}">
                <a16:creationId xmlns:a16="http://schemas.microsoft.com/office/drawing/2014/main" id="{20337BCB-E2F5-BFB3-F536-F7B7624FF1D3}"/>
              </a:ext>
            </a:extLst>
          </p:cNvPr>
          <p:cNvSpPr/>
          <p:nvPr/>
        </p:nvSpPr>
        <p:spPr>
          <a:xfrm rot="5400000">
            <a:off x="5949386" y="3640934"/>
            <a:ext cx="2407531" cy="902825"/>
          </a:xfrm>
          <a:prstGeom prst="triangle">
            <a:avLst/>
          </a:prstGeom>
          <a:solidFill>
            <a:srgbClr val="DFE1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圓角矩形 10">
            <a:extLst>
              <a:ext uri="{FF2B5EF4-FFF2-40B4-BE49-F238E27FC236}">
                <a16:creationId xmlns:a16="http://schemas.microsoft.com/office/drawing/2014/main" id="{1777EE2F-567F-FE38-828D-773F176DA581}"/>
              </a:ext>
            </a:extLst>
          </p:cNvPr>
          <p:cNvSpPr/>
          <p:nvPr/>
        </p:nvSpPr>
        <p:spPr>
          <a:xfrm>
            <a:off x="8032825" y="2571347"/>
            <a:ext cx="3108124" cy="3042000"/>
          </a:xfrm>
          <a:prstGeom prst="roundRect">
            <a:avLst/>
          </a:prstGeom>
          <a:noFill/>
          <a:ln w="28575">
            <a:solidFill>
              <a:srgbClr val="BAB8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F863EF67-30EB-0D0A-E077-F3F98F215F5C}"/>
              </a:ext>
            </a:extLst>
          </p:cNvPr>
          <p:cNvSpPr txBox="1"/>
          <p:nvPr/>
        </p:nvSpPr>
        <p:spPr>
          <a:xfrm>
            <a:off x="8130887" y="3050626"/>
            <a:ext cx="31081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未達標訂單雖然數量占比為最高，其對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2022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年整體營收的貢獻，並未超過一半；</a:t>
            </a:r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免運費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及</a:t>
            </a:r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門檻一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訂單因為單筆金額高，訂單數不及未達標的半數，對營收卻有接近的營收貢獻。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75AD2CA-9429-2A28-1B1C-5AC6E1E6F0A7}"/>
              </a:ext>
            </a:extLst>
          </p:cNvPr>
          <p:cNvSpPr/>
          <p:nvPr/>
        </p:nvSpPr>
        <p:spPr>
          <a:xfrm>
            <a:off x="682906" y="3541853"/>
            <a:ext cx="5620474" cy="1041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26525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E7AC64-5964-98E0-7EAE-9BC54592C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以訂單數來說，活動買訂單占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74%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，其他占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22%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；若以訂單貢獻金額來看，活動買訂單占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77%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，其他占</a:t>
            </a:r>
            <a:r>
              <a:rPr kumimoji="1" lang="en-US" altLang="zh-TW" sz="2400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19%</a:t>
            </a:r>
            <a:endParaRPr kumimoji="1" lang="zh-TW" altLang="en-US" sz="2400" dirty="0">
              <a:solidFill>
                <a:srgbClr val="AB98AF"/>
              </a:solidFill>
              <a:highlight>
                <a:srgbClr val="AB98AF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0D6D7BC3-CB0D-B0B3-EE61-041386FA23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042806"/>
              </p:ext>
            </p:extLst>
          </p:nvPr>
        </p:nvGraphicFramePr>
        <p:xfrm>
          <a:off x="838200" y="2721819"/>
          <a:ext cx="5226934" cy="25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1732">
                  <a:extLst>
                    <a:ext uri="{9D8B030D-6E8A-4147-A177-3AD203B41FA5}">
                      <a16:colId xmlns:a16="http://schemas.microsoft.com/office/drawing/2014/main" val="1611204816"/>
                    </a:ext>
                  </a:extLst>
                </a:gridCol>
                <a:gridCol w="1947601">
                  <a:extLst>
                    <a:ext uri="{9D8B030D-6E8A-4147-A177-3AD203B41FA5}">
                      <a16:colId xmlns:a16="http://schemas.microsoft.com/office/drawing/2014/main" val="3526117324"/>
                    </a:ext>
                  </a:extLst>
                </a:gridCol>
                <a:gridCol w="1947601">
                  <a:extLst>
                    <a:ext uri="{9D8B030D-6E8A-4147-A177-3AD203B41FA5}">
                      <a16:colId xmlns:a16="http://schemas.microsoft.com/office/drawing/2014/main" val="3707531491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tx1"/>
                        </a:solidFill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訂單數 </a:t>
                      </a:r>
                      <a:r>
                        <a:rPr lang="en-US" altLang="zh-TW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/</a:t>
                      </a:r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佔比</a:t>
                      </a:r>
                    </a:p>
                  </a:txBody>
                  <a:tcPr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總金額</a:t>
                      </a:r>
                      <a:r>
                        <a:rPr lang="en-US" altLang="zh-TW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/</a:t>
                      </a:r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佔比</a:t>
                      </a:r>
                    </a:p>
                  </a:txBody>
                  <a:tcPr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977321"/>
                  </a:ext>
                </a:extLst>
              </a:tr>
              <a:tr h="522000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活動買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6,700</a:t>
                      </a:r>
                    </a:p>
                    <a:p>
                      <a:pPr algn="ctr" fontAlgn="t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73.55%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8,053,936</a:t>
                      </a:r>
                      <a:b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77.2%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086916"/>
                  </a:ext>
                </a:extLst>
              </a:tr>
              <a:tr h="5220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上架直接買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194</a:t>
                      </a:r>
                    </a:p>
                    <a:p>
                      <a:pPr algn="ctr" fontAlgn="b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2.13%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226,454</a:t>
                      </a:r>
                    </a:p>
                    <a:p>
                      <a:pPr algn="ctr" fontAlgn="b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2.17%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908514"/>
                  </a:ext>
                </a:extLst>
              </a:tr>
              <a:tr h="5220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直播買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148</a:t>
                      </a:r>
                    </a:p>
                    <a:p>
                      <a:pPr algn="ctr" fontAlgn="t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1.62%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217,681</a:t>
                      </a:r>
                    </a:p>
                    <a:p>
                      <a:pPr marL="0" algn="ctr" fontAlgn="t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2.09%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502067"/>
                  </a:ext>
                </a:extLst>
              </a:tr>
              <a:tr h="5220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其他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2,068</a:t>
                      </a:r>
                    </a:p>
                    <a:p>
                      <a:pPr algn="ctr" fontAlgn="t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22.7%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4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1,935,141</a:t>
                      </a:r>
                    </a:p>
                    <a:p>
                      <a:pPr algn="ctr" fontAlgn="b"/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18.55%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659148"/>
                  </a:ext>
                </a:extLst>
              </a:tr>
            </a:tbl>
          </a:graphicData>
        </a:graphic>
      </p:graphicFrame>
      <p:sp>
        <p:nvSpPr>
          <p:cNvPr id="3" name="三角形 2">
            <a:extLst>
              <a:ext uri="{FF2B5EF4-FFF2-40B4-BE49-F238E27FC236}">
                <a16:creationId xmlns:a16="http://schemas.microsoft.com/office/drawing/2014/main" id="{AAB24CA1-40AE-DDA4-68B6-F951FE014919}"/>
              </a:ext>
            </a:extLst>
          </p:cNvPr>
          <p:cNvSpPr/>
          <p:nvPr/>
        </p:nvSpPr>
        <p:spPr>
          <a:xfrm rot="5400000">
            <a:off x="5892954" y="3474172"/>
            <a:ext cx="2407531" cy="902825"/>
          </a:xfrm>
          <a:prstGeom prst="triangle">
            <a:avLst/>
          </a:prstGeom>
          <a:solidFill>
            <a:srgbClr val="DFE1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圓角矩形 3">
            <a:extLst>
              <a:ext uri="{FF2B5EF4-FFF2-40B4-BE49-F238E27FC236}">
                <a16:creationId xmlns:a16="http://schemas.microsoft.com/office/drawing/2014/main" id="{68962325-D968-6069-82AE-444512ACCA58}"/>
              </a:ext>
            </a:extLst>
          </p:cNvPr>
          <p:cNvSpPr/>
          <p:nvPr/>
        </p:nvSpPr>
        <p:spPr>
          <a:xfrm>
            <a:off x="7986532" y="2690336"/>
            <a:ext cx="3009417" cy="2680317"/>
          </a:xfrm>
          <a:prstGeom prst="roundRect">
            <a:avLst/>
          </a:prstGeom>
          <a:noFill/>
          <a:ln w="28575">
            <a:solidFill>
              <a:srgbClr val="BAB8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991AB8C-7120-F19A-0E3C-A8D83E1FD695}"/>
              </a:ext>
            </a:extLst>
          </p:cNvPr>
          <p:cNvSpPr txBox="1"/>
          <p:nvPr/>
        </p:nvSpPr>
        <p:spPr>
          <a:xfrm>
            <a:off x="8128305" y="3014831"/>
            <a:ext cx="27374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2022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年的營收有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80%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為每月優惠期間貢獻</a:t>
            </a:r>
            <a:r>
              <a:rPr kumimoji="1"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（上架直接買＋直播買＋活動買）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，其中活動買下單佔比為最大；雖然直播買平均金額最高，對整體貢獻不大。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其他訂單占比也不容小覷。</a:t>
            </a:r>
          </a:p>
        </p:txBody>
      </p:sp>
    </p:spTree>
    <p:extLst>
      <p:ext uri="{BB962C8B-B14F-4D97-AF65-F5344CB8AC3E}">
        <p14:creationId xmlns:p14="http://schemas.microsoft.com/office/powerpoint/2010/main" val="2820914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E7AC64-5964-98E0-7EAE-9BC54592C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410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以訂單類型及達標類型綜合來看，訂單數前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80%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主要集中在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活動未達標</a:t>
            </a:r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活動免運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訂單和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其他時間未達標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訂單；貢獻金額前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80%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與訂單數組成相似，外加</a:t>
            </a:r>
            <a:r>
              <a:rPr kumimoji="1" lang="zh-TW" altLang="en-US" sz="2400" b="1" dirty="0">
                <a:solidFill>
                  <a:srgbClr val="AB98AF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活動門檻一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</a:t>
            </a:r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0D6D7BC3-CB0D-B0B3-EE61-041386FA23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886677"/>
              </p:ext>
            </p:extLst>
          </p:nvPr>
        </p:nvGraphicFramePr>
        <p:xfrm>
          <a:off x="6256789" y="1628114"/>
          <a:ext cx="5088325" cy="28969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8473">
                  <a:extLst>
                    <a:ext uri="{9D8B030D-6E8A-4147-A177-3AD203B41FA5}">
                      <a16:colId xmlns:a16="http://schemas.microsoft.com/office/drawing/2014/main" val="1611204816"/>
                    </a:ext>
                  </a:extLst>
                </a:gridCol>
                <a:gridCol w="1009963">
                  <a:extLst>
                    <a:ext uri="{9D8B030D-6E8A-4147-A177-3AD203B41FA5}">
                      <a16:colId xmlns:a16="http://schemas.microsoft.com/office/drawing/2014/main" val="3526117324"/>
                    </a:ext>
                  </a:extLst>
                </a:gridCol>
                <a:gridCol w="1009963">
                  <a:extLst>
                    <a:ext uri="{9D8B030D-6E8A-4147-A177-3AD203B41FA5}">
                      <a16:colId xmlns:a16="http://schemas.microsoft.com/office/drawing/2014/main" val="101564249"/>
                    </a:ext>
                  </a:extLst>
                </a:gridCol>
                <a:gridCol w="1009963">
                  <a:extLst>
                    <a:ext uri="{9D8B030D-6E8A-4147-A177-3AD203B41FA5}">
                      <a16:colId xmlns:a16="http://schemas.microsoft.com/office/drawing/2014/main" val="2774795738"/>
                    </a:ext>
                  </a:extLst>
                </a:gridCol>
                <a:gridCol w="1009963">
                  <a:extLst>
                    <a:ext uri="{9D8B030D-6E8A-4147-A177-3AD203B41FA5}">
                      <a16:colId xmlns:a16="http://schemas.microsoft.com/office/drawing/2014/main" val="294306418"/>
                    </a:ext>
                  </a:extLst>
                </a:gridCol>
              </a:tblGrid>
              <a:tr h="43272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總金額</a:t>
                      </a:r>
                    </a:p>
                  </a:txBody>
                  <a:tcPr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活動買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其他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上架直接買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直播買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977321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未達標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3,691,064</a:t>
                      </a:r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35.38%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1,169,753</a:t>
                      </a:r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11.21%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109,028 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1.05%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75,601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0.72%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086916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免運費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1,917,270</a:t>
                      </a:r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18.38%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765,388 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7.34%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67,881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0.65%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39,342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0.38%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7093161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門檻一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1,917,492 </a:t>
                      </a: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18.38%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1400" b="1" i="0" u="none" strike="noStrike" dirty="0">
                        <a:solidFill>
                          <a:schemeClr val="tx1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29,643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0.28%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73,478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0.70%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908514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門檻二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456,455 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4.38%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12638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0.12%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21,973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0.21%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502067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門檻三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71,655 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0.69%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7,264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0.07%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7,287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0.07%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954017"/>
                  </a:ext>
                </a:extLst>
              </a:tr>
            </a:tbl>
          </a:graphicData>
        </a:graphic>
      </p:graphicFrame>
      <p:graphicFrame>
        <p:nvGraphicFramePr>
          <p:cNvPr id="6" name="表格 8">
            <a:extLst>
              <a:ext uri="{FF2B5EF4-FFF2-40B4-BE49-F238E27FC236}">
                <a16:creationId xmlns:a16="http://schemas.microsoft.com/office/drawing/2014/main" id="{84BECE79-6EC9-FDB7-0E06-1EC95DEE81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229719"/>
              </p:ext>
            </p:extLst>
          </p:nvPr>
        </p:nvGraphicFramePr>
        <p:xfrm>
          <a:off x="846887" y="1628114"/>
          <a:ext cx="5088325" cy="28969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8473">
                  <a:extLst>
                    <a:ext uri="{9D8B030D-6E8A-4147-A177-3AD203B41FA5}">
                      <a16:colId xmlns:a16="http://schemas.microsoft.com/office/drawing/2014/main" val="1611204816"/>
                    </a:ext>
                  </a:extLst>
                </a:gridCol>
                <a:gridCol w="1009963">
                  <a:extLst>
                    <a:ext uri="{9D8B030D-6E8A-4147-A177-3AD203B41FA5}">
                      <a16:colId xmlns:a16="http://schemas.microsoft.com/office/drawing/2014/main" val="3526117324"/>
                    </a:ext>
                  </a:extLst>
                </a:gridCol>
                <a:gridCol w="1009963">
                  <a:extLst>
                    <a:ext uri="{9D8B030D-6E8A-4147-A177-3AD203B41FA5}">
                      <a16:colId xmlns:a16="http://schemas.microsoft.com/office/drawing/2014/main" val="101564249"/>
                    </a:ext>
                  </a:extLst>
                </a:gridCol>
                <a:gridCol w="1009963">
                  <a:extLst>
                    <a:ext uri="{9D8B030D-6E8A-4147-A177-3AD203B41FA5}">
                      <a16:colId xmlns:a16="http://schemas.microsoft.com/office/drawing/2014/main" val="2774795738"/>
                    </a:ext>
                  </a:extLst>
                </a:gridCol>
                <a:gridCol w="1009963">
                  <a:extLst>
                    <a:ext uri="{9D8B030D-6E8A-4147-A177-3AD203B41FA5}">
                      <a16:colId xmlns:a16="http://schemas.microsoft.com/office/drawing/2014/main" val="294306418"/>
                    </a:ext>
                  </a:extLst>
                </a:gridCol>
              </a:tblGrid>
              <a:tr h="43272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訂單數</a:t>
                      </a:r>
                    </a:p>
                  </a:txBody>
                  <a:tcPr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活動買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其他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上架直接買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直播買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977321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未達標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4,697 </a:t>
                      </a: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55.576%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1,703 </a:t>
                      </a: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18.69%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139 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1.53%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91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086916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免運費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000000"/>
                          </a:highlight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1,113 </a:t>
                      </a:r>
                      <a:r>
                        <a:rPr lang="en-US" altLang="zh-TW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12.22%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365 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4.01%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39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0.43%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23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0.25%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7093161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門檻一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769</a:t>
                      </a:r>
                    </a:p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8.44%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1400" b="1" i="0" u="none" strike="noStrike" dirty="0">
                        <a:solidFill>
                          <a:schemeClr val="tx1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12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0.13%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29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0.32%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908514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門檻二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108 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1.19%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3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0.03%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0.04%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502067"/>
                  </a:ext>
                </a:extLst>
              </a:tr>
              <a:tr h="4928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門檻三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13 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0.14%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0.01%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</a:t>
                      </a:r>
                      <a:br>
                        <a:rPr lang="en-US" altLang="zh-TW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</a:br>
                      <a:r>
                        <a:rPr lang="en-US" altLang="zh-TW" sz="1400" b="1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0.01%</a:t>
                      </a:r>
                    </a:p>
                  </a:txBody>
                  <a:tcPr marL="9525" marR="9525" marT="9525" marB="0" anchor="ctr">
                    <a:solidFill>
                      <a:srgbClr val="BAB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954017"/>
                  </a:ext>
                </a:extLst>
              </a:tr>
            </a:tbl>
          </a:graphicData>
        </a:graphic>
      </p:graphicFrame>
      <p:sp>
        <p:nvSpPr>
          <p:cNvPr id="7" name="三角形 6">
            <a:extLst>
              <a:ext uri="{FF2B5EF4-FFF2-40B4-BE49-F238E27FC236}">
                <a16:creationId xmlns:a16="http://schemas.microsoft.com/office/drawing/2014/main" id="{F941BCE8-C721-D04A-2CC2-EAE4D35D1FB7}"/>
              </a:ext>
            </a:extLst>
          </p:cNvPr>
          <p:cNvSpPr/>
          <p:nvPr/>
        </p:nvSpPr>
        <p:spPr>
          <a:xfrm rot="10800000">
            <a:off x="4892234" y="4739047"/>
            <a:ext cx="2407531" cy="692118"/>
          </a:xfrm>
          <a:prstGeom prst="triangle">
            <a:avLst/>
          </a:prstGeom>
          <a:solidFill>
            <a:srgbClr val="DFE1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圓角矩形 8">
            <a:extLst>
              <a:ext uri="{FF2B5EF4-FFF2-40B4-BE49-F238E27FC236}">
                <a16:creationId xmlns:a16="http://schemas.microsoft.com/office/drawing/2014/main" id="{3236CF36-0E09-FCFA-FB98-D6A94D2604F7}"/>
              </a:ext>
            </a:extLst>
          </p:cNvPr>
          <p:cNvSpPr/>
          <p:nvPr/>
        </p:nvSpPr>
        <p:spPr>
          <a:xfrm>
            <a:off x="838200" y="5465890"/>
            <a:ext cx="10618804" cy="1115561"/>
          </a:xfrm>
          <a:prstGeom prst="roundRect">
            <a:avLst/>
          </a:prstGeom>
          <a:noFill/>
          <a:ln>
            <a:solidFill>
              <a:srgbClr val="BAB8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4EC4325-437D-E7DF-88B1-19B9509D294A}"/>
              </a:ext>
            </a:extLst>
          </p:cNvPr>
          <p:cNvSpPr/>
          <p:nvPr/>
        </p:nvSpPr>
        <p:spPr>
          <a:xfrm>
            <a:off x="1920729" y="2078283"/>
            <a:ext cx="1956121" cy="4514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3392D1E-EC8E-8998-A4EE-949B5F5C8C08}"/>
              </a:ext>
            </a:extLst>
          </p:cNvPr>
          <p:cNvSpPr/>
          <p:nvPr/>
        </p:nvSpPr>
        <p:spPr>
          <a:xfrm rot="5400000">
            <a:off x="1929725" y="2069290"/>
            <a:ext cx="954281" cy="9722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765E2B2-6477-53C5-8461-84EB492AE6D1}"/>
              </a:ext>
            </a:extLst>
          </p:cNvPr>
          <p:cNvSpPr/>
          <p:nvPr/>
        </p:nvSpPr>
        <p:spPr>
          <a:xfrm rot="5400000">
            <a:off x="7103809" y="2311390"/>
            <a:ext cx="1455522" cy="9722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40C4179-B244-7913-1F19-097C2400E008}"/>
              </a:ext>
            </a:extLst>
          </p:cNvPr>
          <p:cNvSpPr/>
          <p:nvPr/>
        </p:nvSpPr>
        <p:spPr>
          <a:xfrm>
            <a:off x="7345433" y="2069565"/>
            <a:ext cx="1956121" cy="4514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B16EA886-ADAC-2879-F5F1-F3D738288A63}"/>
              </a:ext>
            </a:extLst>
          </p:cNvPr>
          <p:cNvSpPr txBox="1"/>
          <p:nvPr/>
        </p:nvSpPr>
        <p:spPr>
          <a:xfrm>
            <a:off x="1182546" y="5562005"/>
            <a:ext cx="98269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假設只探討貢獻金額前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80%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的訂單，在活動買訂單中，一半金額來自於未達標訂單，另一半來自於免運及門檻一訂單，同樣表示，購買價格較高的顧客單量不多，卻有一定的數量，依然能創造可觀的營收，因此，</a:t>
            </a:r>
            <a:r>
              <a:rPr kumimoji="1" lang="zh-TW" altLang="en-US" b="1" dirty="0">
                <a:solidFill>
                  <a:schemeClr val="bg1"/>
                </a:solidFill>
                <a:highlight>
                  <a:srgbClr val="AB98A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策略有雙向的可能性</a:t>
            </a:r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</a:t>
            </a:r>
            <a:endParaRPr kumimoji="1"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14718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FBD832-CD8D-E91C-A6E2-C82792595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z="4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營收 </a:t>
            </a:r>
            <a:r>
              <a:rPr kumimoji="1" lang="en-US" altLang="zh-TW" sz="4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= </a:t>
            </a:r>
            <a:r>
              <a:rPr kumimoji="1" lang="zh-TW" altLang="en-US" sz="4400" b="1" dirty="0">
                <a:solidFill>
                  <a:srgbClr val="BAB88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訂單量 </a:t>
            </a:r>
            <a:r>
              <a:rPr kumimoji="1" lang="en-US" altLang="zh-TW" sz="4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X</a:t>
            </a:r>
            <a:r>
              <a:rPr kumimoji="1" lang="zh-TW" altLang="en-US" sz="4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TW" altLang="en-US" sz="4400" b="1" dirty="0">
                <a:solidFill>
                  <a:srgbClr val="AB98A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購買金額</a:t>
            </a:r>
            <a:endParaRPr kumimoji="1"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46C13C-12E3-A720-2271-DF8B7D54CBFE}"/>
              </a:ext>
            </a:extLst>
          </p:cNvPr>
          <p:cNvSpPr txBox="1"/>
          <p:nvPr/>
        </p:nvSpPr>
        <p:spPr>
          <a:xfrm>
            <a:off x="838200" y="2391985"/>
            <a:ext cx="10609162" cy="3452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Blip>
                <a:blip r:embed="rId2"/>
              </a:buBlip>
            </a:pP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可能策略一：</a:t>
            </a:r>
            <a:r>
              <a:rPr kumimoji="1" lang="zh-TW" altLang="en-US" sz="2400" b="1" dirty="0">
                <a:solidFill>
                  <a:srgbClr val="BAB88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增加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低購買金額之</a:t>
            </a:r>
            <a:r>
              <a:rPr kumimoji="1" lang="zh-TW" altLang="en-US" sz="2400" b="1" dirty="0">
                <a:solidFill>
                  <a:srgbClr val="BAB88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訂單量</a:t>
            </a:r>
            <a:endParaRPr kumimoji="1" lang="en-US" altLang="zh-TW" sz="2400" b="1" dirty="0">
              <a:solidFill>
                <a:srgbClr val="BAB88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舉例：邀請未註冊好友，雙方皆能獲得下次購物之折價券（金額門檻設在</a:t>
            </a: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未達標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的平均</a:t>
            </a:r>
            <a:r>
              <a:rPr kumimoji="1" lang="zh-TW" altLang="en-US" sz="2000" dirty="0"/>
              <a:t>）。</a:t>
            </a:r>
            <a:endParaRPr kumimoji="1" lang="en-US" altLang="zh-TW" sz="2000" dirty="0"/>
          </a:p>
          <a:p>
            <a:pPr>
              <a:lnSpc>
                <a:spcPct val="150000"/>
              </a:lnSpc>
            </a:pPr>
            <a:endParaRPr kumimoji="1" lang="en-US" altLang="zh-TW" sz="2000" dirty="0"/>
          </a:p>
          <a:p>
            <a:pPr marL="342900" indent="-342900">
              <a:lnSpc>
                <a:spcPct val="150000"/>
              </a:lnSpc>
              <a:buBlip>
                <a:blip r:embed="rId2"/>
              </a:buBlip>
            </a:pP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可能策略二：使顧客</a:t>
            </a:r>
            <a:r>
              <a:rPr kumimoji="1" lang="zh-TW" altLang="en-US" sz="2400" b="1" dirty="0">
                <a:solidFill>
                  <a:srgbClr val="AB98A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購買金額上升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，單量不變</a:t>
            </a:r>
            <a:endParaRPr kumimoji="1" lang="en-US" altLang="zh-TW" sz="2400" b="1" dirty="0">
              <a:solidFill>
                <a:srgbClr val="BAB88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舉例：尋找新門檻，或選擇加價購方式獲取每期不同的特色商品。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策略可以再</a:t>
            </a:r>
            <a:r>
              <a:rPr kumimoji="1" lang="zh-TW" altLang="en-US" sz="2000" b="1" dirty="0">
                <a:solidFill>
                  <a:srgbClr val="AB98A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結合顧客購物習慣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，舉例：利用中午及半夜（衝動）購物時間，以提高成功度。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7893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12063</TotalTime>
  <Words>1020</Words>
  <Application>Microsoft Macintosh PowerPoint</Application>
  <PresentationFormat>寬螢幕</PresentationFormat>
  <Paragraphs>143</Paragraphs>
  <Slides>10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Microsoft JhengHei</vt:lpstr>
      <vt:lpstr>Arial</vt:lpstr>
      <vt:lpstr>Calibri</vt:lpstr>
      <vt:lpstr>Calibri Light</vt:lpstr>
      <vt:lpstr>Zapfino</vt:lpstr>
      <vt:lpstr>Office 佈景主題</vt:lpstr>
      <vt:lpstr>PowerPoint 簡報</vt:lpstr>
      <vt:lpstr>專案成員</vt:lpstr>
      <vt:lpstr>名詞定義</vt:lpstr>
      <vt:lpstr>依24小時分組，購物時間集中在晚上9點至半夜1點，平均占2022年訂單數及總金額的40%，各時段花費平均金額並無明顯差異</vt:lpstr>
      <vt:lpstr>依購物時間分組，且不同訂單類型的平均金額有顯著差異，以直播中下單1354元為最高，其次為活動下單1202元</vt:lpstr>
      <vt:lpstr>以訂單數來說，未達標訂單占73%，免運費占17%，門檻一占9%；若以訂單貢獻金額來看，未達標訂單占48%，免運費占27%，門檻一占20%</vt:lpstr>
      <vt:lpstr>以訂單數來說，活動買訂單占74%，其他占22%；若以訂單貢獻金額來看，活動買訂單占77%，其他占19%</vt:lpstr>
      <vt:lpstr>以訂單類型及達標類型綜合來看，訂單數前80%主要集中在活動未達標、活動免運訂單和其他時間未達標訂單；貢獻金額前80%與訂單數組成相似，外加活動門檻一訂單</vt:lpstr>
      <vt:lpstr>營收 = 訂單量 X 購買金額</vt:lpstr>
      <vt:lpstr>待確認事項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 鄭</dc:creator>
  <cp:lastModifiedBy>典 鄭</cp:lastModifiedBy>
  <cp:revision>36</cp:revision>
  <dcterms:created xsi:type="dcterms:W3CDTF">2023-09-19T16:39:29Z</dcterms:created>
  <dcterms:modified xsi:type="dcterms:W3CDTF">2024-12-28T03:36:25Z</dcterms:modified>
</cp:coreProperties>
</file>

<file path=docProps/thumbnail.jpeg>
</file>